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0" r:id="rId2"/>
    <p:sldId id="416" r:id="rId3"/>
    <p:sldId id="420" r:id="rId4"/>
    <p:sldId id="421" r:id="rId5"/>
    <p:sldId id="423" r:id="rId6"/>
    <p:sldId id="424" r:id="rId7"/>
    <p:sldId id="419" r:id="rId8"/>
    <p:sldId id="425" r:id="rId9"/>
    <p:sldId id="353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Patta Schettini - SPREV" initials="BPS-S" lastIdx="1" clrIdx="0">
    <p:extLst>
      <p:ext uri="{19B8F6BF-5375-455C-9EA6-DF929625EA0E}">
        <p15:presenceInfo xmlns:p15="http://schemas.microsoft.com/office/powerpoint/2012/main" userId="S-1-5-21-1697374388-3250189584-3178474174-31977" providerId="AD"/>
      </p:ext>
    </p:extLst>
  </p:cmAuthor>
  <p:cmAuthor id="2" name="Bernardo Patta Schettini - SPREV" initials="BPS-S [2]" lastIdx="1" clrIdx="1">
    <p:extLst>
      <p:ext uri="{19B8F6BF-5375-455C-9EA6-DF929625EA0E}">
        <p15:presenceInfo xmlns:p15="http://schemas.microsoft.com/office/powerpoint/2012/main" userId="S::bernardo.schettini@economia.gov.br::28dcf4f6-6c21-451b-a987-896fb5b2a8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F"/>
    <a:srgbClr val="FF6600"/>
    <a:srgbClr val="C14779"/>
    <a:srgbClr val="2F42FB"/>
    <a:srgbClr val="FF9900"/>
    <a:srgbClr val="008000"/>
    <a:srgbClr val="DDA819"/>
    <a:srgbClr val="93C900"/>
    <a:srgbClr val="009674"/>
    <a:srgbClr val="008C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114" y="19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28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nardo.schettini.MTE\Documents\SPREV\Demandas\Atestmed%20-%20Dispensa%20de%20parecer%20conclusivo\evolu&#231;&#227;o%20ATESTM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nardo.schettini.MTE\Documents\SPREV\Demandas\Atestmed%20-%20Dispensa%20de%20parecer%20conclusivo\evolu&#231;&#227;o%20ATESTM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nardo.schettini.MTE\Documents\SPREV\Demandas\Atestmed%20-%20Dispensa%20de%20parecer%20conclusivo\evolu&#231;&#227;o%20ATESTME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nardo.schettini.MTE\Documents\SPREV\Demandas\Atestmed%20-%20Dispensa%20de%20parecer%20conclusivo\evolu&#231;&#227;o%20ATESTME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b="1"/>
              <a:t>ATESTMED - Requerimentos</a:t>
            </a:r>
            <a:r>
              <a:rPr lang="pt-BR" b="1" baseline="0"/>
              <a:t> e análises acumulados: agosto a outubro/2022</a:t>
            </a:r>
            <a:endParaRPr lang="pt-BR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Planilha2!$B$3</c:f>
              <c:strCache>
                <c:ptCount val="1"/>
                <c:pt idx="0">
                  <c:v>Requerimentos criados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Planilha2!$C$2:$M$2</c:f>
              <c:numCache>
                <c:formatCode>d\-mmm</c:formatCode>
                <c:ptCount val="11"/>
                <c:pt idx="0">
                  <c:v>44788</c:v>
                </c:pt>
                <c:pt idx="1">
                  <c:v>44795</c:v>
                </c:pt>
                <c:pt idx="2">
                  <c:v>44802</c:v>
                </c:pt>
                <c:pt idx="3">
                  <c:v>44809</c:v>
                </c:pt>
                <c:pt idx="4">
                  <c:v>44816</c:v>
                </c:pt>
                <c:pt idx="5">
                  <c:v>44823</c:v>
                </c:pt>
                <c:pt idx="6">
                  <c:v>44830</c:v>
                </c:pt>
                <c:pt idx="7">
                  <c:v>44837</c:v>
                </c:pt>
                <c:pt idx="8">
                  <c:v>44844</c:v>
                </c:pt>
                <c:pt idx="9">
                  <c:v>44851</c:v>
                </c:pt>
                <c:pt idx="10">
                  <c:v>44858</c:v>
                </c:pt>
              </c:numCache>
            </c:numRef>
          </c:cat>
          <c:val>
            <c:numRef>
              <c:f>Planilha2!$C$3:$M$3</c:f>
              <c:numCache>
                <c:formatCode>#,##0</c:formatCode>
                <c:ptCount val="11"/>
                <c:pt idx="0">
                  <c:v>26808</c:v>
                </c:pt>
                <c:pt idx="1">
                  <c:v>37217</c:v>
                </c:pt>
                <c:pt idx="2">
                  <c:v>51602</c:v>
                </c:pt>
                <c:pt idx="3">
                  <c:v>66488</c:v>
                </c:pt>
                <c:pt idx="4">
                  <c:v>78921</c:v>
                </c:pt>
                <c:pt idx="5">
                  <c:v>96451</c:v>
                </c:pt>
                <c:pt idx="6">
                  <c:v>121482</c:v>
                </c:pt>
                <c:pt idx="7">
                  <c:v>143805</c:v>
                </c:pt>
                <c:pt idx="8">
                  <c:v>163475</c:v>
                </c:pt>
                <c:pt idx="9">
                  <c:v>182588</c:v>
                </c:pt>
                <c:pt idx="10">
                  <c:v>202271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14D-43FB-8612-BA10D3359CD0}"/>
            </c:ext>
          </c:extLst>
        </c:ser>
        <c:ser>
          <c:idx val="1"/>
          <c:order val="1"/>
          <c:tx>
            <c:strRef>
              <c:f>Planilha2!$B$4</c:f>
              <c:strCache>
                <c:ptCount val="1"/>
                <c:pt idx="0">
                  <c:v>Análises concluídas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Planilha2!$C$2:$M$2</c:f>
              <c:numCache>
                <c:formatCode>d\-mmm</c:formatCode>
                <c:ptCount val="11"/>
                <c:pt idx="0">
                  <c:v>44788</c:v>
                </c:pt>
                <c:pt idx="1">
                  <c:v>44795</c:v>
                </c:pt>
                <c:pt idx="2">
                  <c:v>44802</c:v>
                </c:pt>
                <c:pt idx="3">
                  <c:v>44809</c:v>
                </c:pt>
                <c:pt idx="4">
                  <c:v>44816</c:v>
                </c:pt>
                <c:pt idx="5">
                  <c:v>44823</c:v>
                </c:pt>
                <c:pt idx="6">
                  <c:v>44830</c:v>
                </c:pt>
                <c:pt idx="7">
                  <c:v>44837</c:v>
                </c:pt>
                <c:pt idx="8">
                  <c:v>44844</c:v>
                </c:pt>
                <c:pt idx="9">
                  <c:v>44851</c:v>
                </c:pt>
                <c:pt idx="10">
                  <c:v>44858</c:v>
                </c:pt>
              </c:numCache>
            </c:numRef>
          </c:cat>
          <c:val>
            <c:numRef>
              <c:f>Planilha2!$C$4:$M$4</c:f>
              <c:numCache>
                <c:formatCode>#,##0</c:formatCode>
                <c:ptCount val="11"/>
                <c:pt idx="0">
                  <c:v>10115</c:v>
                </c:pt>
                <c:pt idx="1">
                  <c:v>24883</c:v>
                </c:pt>
                <c:pt idx="2">
                  <c:v>46771</c:v>
                </c:pt>
                <c:pt idx="3">
                  <c:v>61033</c:v>
                </c:pt>
                <c:pt idx="4">
                  <c:v>68266</c:v>
                </c:pt>
                <c:pt idx="5">
                  <c:v>81010</c:v>
                </c:pt>
                <c:pt idx="6">
                  <c:v>98812</c:v>
                </c:pt>
                <c:pt idx="7">
                  <c:v>108484</c:v>
                </c:pt>
                <c:pt idx="8">
                  <c:v>137328</c:v>
                </c:pt>
                <c:pt idx="9">
                  <c:v>143018</c:v>
                </c:pt>
                <c:pt idx="10">
                  <c:v>152154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14D-43FB-8612-BA10D3359CD0}"/>
            </c:ext>
          </c:extLst>
        </c:ser>
        <c:ser>
          <c:idx val="2"/>
          <c:order val="2"/>
          <c:tx>
            <c:strRef>
              <c:f>Planilha2!$B$5</c:f>
              <c:strCache>
                <c:ptCount val="1"/>
                <c:pt idx="0">
                  <c:v>Restantes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Planilha2!$C$2:$M$2</c:f>
              <c:numCache>
                <c:formatCode>d\-mmm</c:formatCode>
                <c:ptCount val="11"/>
                <c:pt idx="0">
                  <c:v>44788</c:v>
                </c:pt>
                <c:pt idx="1">
                  <c:v>44795</c:v>
                </c:pt>
                <c:pt idx="2">
                  <c:v>44802</c:v>
                </c:pt>
                <c:pt idx="3">
                  <c:v>44809</c:v>
                </c:pt>
                <c:pt idx="4">
                  <c:v>44816</c:v>
                </c:pt>
                <c:pt idx="5">
                  <c:v>44823</c:v>
                </c:pt>
                <c:pt idx="6">
                  <c:v>44830</c:v>
                </c:pt>
                <c:pt idx="7">
                  <c:v>44837</c:v>
                </c:pt>
                <c:pt idx="8">
                  <c:v>44844</c:v>
                </c:pt>
                <c:pt idx="9">
                  <c:v>44851</c:v>
                </c:pt>
                <c:pt idx="10">
                  <c:v>44858</c:v>
                </c:pt>
              </c:numCache>
            </c:numRef>
          </c:cat>
          <c:val>
            <c:numRef>
              <c:f>Planilha2!$C$5:$M$5</c:f>
              <c:numCache>
                <c:formatCode>#,##0</c:formatCode>
                <c:ptCount val="11"/>
                <c:pt idx="0">
                  <c:v>16693</c:v>
                </c:pt>
                <c:pt idx="1">
                  <c:v>12334</c:v>
                </c:pt>
                <c:pt idx="2">
                  <c:v>4831</c:v>
                </c:pt>
                <c:pt idx="3">
                  <c:v>5455</c:v>
                </c:pt>
                <c:pt idx="4">
                  <c:v>10655</c:v>
                </c:pt>
                <c:pt idx="5">
                  <c:v>15441</c:v>
                </c:pt>
                <c:pt idx="6">
                  <c:v>22670</c:v>
                </c:pt>
                <c:pt idx="7">
                  <c:v>35321</c:v>
                </c:pt>
                <c:pt idx="8">
                  <c:v>26147</c:v>
                </c:pt>
                <c:pt idx="9">
                  <c:v>39570</c:v>
                </c:pt>
                <c:pt idx="10">
                  <c:v>50117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14D-43FB-8612-BA10D3359C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7893952"/>
        <c:axId val="627894280"/>
      </c:lineChart>
      <c:dateAx>
        <c:axId val="627893952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7894280"/>
        <c:crosses val="autoZero"/>
        <c:auto val="1"/>
        <c:lblOffset val="100"/>
        <c:baseTimeUnit val="days"/>
      </c:dateAx>
      <c:valAx>
        <c:axId val="627894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7893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b="1"/>
              <a:t>ATESTMED - Distribuição dos requerimentos conformados: agosto a outubro/2022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Planilha2!$B$15</c:f>
              <c:strCache>
                <c:ptCount val="1"/>
                <c:pt idx="0">
                  <c:v>Pendência administrativa e assemelhados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Planilha2!$C$2:$M$2</c:f>
              <c:numCache>
                <c:formatCode>d\-mmm</c:formatCode>
                <c:ptCount val="11"/>
                <c:pt idx="0">
                  <c:v>44788</c:v>
                </c:pt>
                <c:pt idx="1">
                  <c:v>44795</c:v>
                </c:pt>
                <c:pt idx="2">
                  <c:v>44802</c:v>
                </c:pt>
                <c:pt idx="3">
                  <c:v>44809</c:v>
                </c:pt>
                <c:pt idx="4">
                  <c:v>44816</c:v>
                </c:pt>
                <c:pt idx="5">
                  <c:v>44823</c:v>
                </c:pt>
                <c:pt idx="6">
                  <c:v>44830</c:v>
                </c:pt>
                <c:pt idx="7">
                  <c:v>44837</c:v>
                </c:pt>
                <c:pt idx="8">
                  <c:v>44844</c:v>
                </c:pt>
                <c:pt idx="9">
                  <c:v>44851</c:v>
                </c:pt>
                <c:pt idx="10">
                  <c:v>44858</c:v>
                </c:pt>
              </c:numCache>
            </c:numRef>
          </c:cat>
          <c:val>
            <c:numRef>
              <c:f>Planilha2!$C$15:$M$15</c:f>
              <c:numCache>
                <c:formatCode>0%</c:formatCode>
                <c:ptCount val="11"/>
                <c:pt idx="0">
                  <c:v>0.56596452328159641</c:v>
                </c:pt>
                <c:pt idx="1">
                  <c:v>0.56824156839179751</c:v>
                </c:pt>
                <c:pt idx="2">
                  <c:v>0.61362714065416768</c:v>
                </c:pt>
                <c:pt idx="3">
                  <c:v>0.60806843650367748</c:v>
                </c:pt>
                <c:pt idx="4">
                  <c:v>0.5563896994249129</c:v>
                </c:pt>
                <c:pt idx="5">
                  <c:v>0.4586840182002499</c:v>
                </c:pt>
                <c:pt idx="6">
                  <c:v>0.45462918545524322</c:v>
                </c:pt>
                <c:pt idx="7">
                  <c:v>0.4483990517845815</c:v>
                </c:pt>
                <c:pt idx="8">
                  <c:v>0.45352583383463674</c:v>
                </c:pt>
                <c:pt idx="9">
                  <c:v>0.42180729436436448</c:v>
                </c:pt>
                <c:pt idx="10">
                  <c:v>0.32693951636512675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C8-46B4-BA47-EA58B6946978}"/>
            </c:ext>
          </c:extLst>
        </c:ser>
        <c:ser>
          <c:idx val="1"/>
          <c:order val="1"/>
          <c:tx>
            <c:strRef>
              <c:f>Planilha2!$B$16</c:f>
              <c:strCache>
                <c:ptCount val="1"/>
                <c:pt idx="0">
                  <c:v>Indeferimentos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Planilha2!$C$2:$M$2</c:f>
              <c:numCache>
                <c:formatCode>d\-mmm</c:formatCode>
                <c:ptCount val="11"/>
                <c:pt idx="0">
                  <c:v>44788</c:v>
                </c:pt>
                <c:pt idx="1">
                  <c:v>44795</c:v>
                </c:pt>
                <c:pt idx="2">
                  <c:v>44802</c:v>
                </c:pt>
                <c:pt idx="3">
                  <c:v>44809</c:v>
                </c:pt>
                <c:pt idx="4">
                  <c:v>44816</c:v>
                </c:pt>
                <c:pt idx="5">
                  <c:v>44823</c:v>
                </c:pt>
                <c:pt idx="6">
                  <c:v>44830</c:v>
                </c:pt>
                <c:pt idx="7">
                  <c:v>44837</c:v>
                </c:pt>
                <c:pt idx="8">
                  <c:v>44844</c:v>
                </c:pt>
                <c:pt idx="9">
                  <c:v>44851</c:v>
                </c:pt>
                <c:pt idx="10">
                  <c:v>44858</c:v>
                </c:pt>
              </c:numCache>
            </c:numRef>
          </c:cat>
          <c:val>
            <c:numRef>
              <c:f>Planilha2!$C$16:$M$16</c:f>
              <c:numCache>
                <c:formatCode>0%</c:formatCode>
                <c:ptCount val="11"/>
                <c:pt idx="0">
                  <c:v>2.5868440502586844E-3</c:v>
                </c:pt>
                <c:pt idx="1">
                  <c:v>1.7276346428303161E-3</c:v>
                </c:pt>
                <c:pt idx="2">
                  <c:v>2.1507994480967456E-3</c:v>
                </c:pt>
                <c:pt idx="3">
                  <c:v>2.9041320748761008E-3</c:v>
                </c:pt>
                <c:pt idx="4">
                  <c:v>3.4561885605824526E-3</c:v>
                </c:pt>
                <c:pt idx="5">
                  <c:v>3.607044345427541E-3</c:v>
                </c:pt>
                <c:pt idx="6">
                  <c:v>3.3579583613163196E-3</c:v>
                </c:pt>
                <c:pt idx="7">
                  <c:v>3.3387866849187006E-3</c:v>
                </c:pt>
                <c:pt idx="8">
                  <c:v>3.3687587728093043E-3</c:v>
                </c:pt>
                <c:pt idx="9">
                  <c:v>3.5625402680748387E-3</c:v>
                </c:pt>
                <c:pt idx="10">
                  <c:v>5.2227882194507873E-3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C8-46B4-BA47-EA58B6946978}"/>
            </c:ext>
          </c:extLst>
        </c:ser>
        <c:ser>
          <c:idx val="2"/>
          <c:order val="2"/>
          <c:tx>
            <c:strRef>
              <c:f>Planilha2!$B$17</c:f>
              <c:strCache>
                <c:ptCount val="1"/>
                <c:pt idx="0">
                  <c:v>Concedidos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Planilha2!$C$2:$M$2</c:f>
              <c:numCache>
                <c:formatCode>d\-mmm</c:formatCode>
                <c:ptCount val="11"/>
                <c:pt idx="0">
                  <c:v>44788</c:v>
                </c:pt>
                <c:pt idx="1">
                  <c:v>44795</c:v>
                </c:pt>
                <c:pt idx="2">
                  <c:v>44802</c:v>
                </c:pt>
                <c:pt idx="3">
                  <c:v>44809</c:v>
                </c:pt>
                <c:pt idx="4">
                  <c:v>44816</c:v>
                </c:pt>
                <c:pt idx="5">
                  <c:v>44823</c:v>
                </c:pt>
                <c:pt idx="6">
                  <c:v>44830</c:v>
                </c:pt>
                <c:pt idx="7">
                  <c:v>44837</c:v>
                </c:pt>
                <c:pt idx="8">
                  <c:v>44844</c:v>
                </c:pt>
                <c:pt idx="9">
                  <c:v>44851</c:v>
                </c:pt>
                <c:pt idx="10">
                  <c:v>44858</c:v>
                </c:pt>
              </c:numCache>
            </c:numRef>
          </c:cat>
          <c:val>
            <c:numRef>
              <c:f>Planilha2!$C$17:$M$17</c:f>
              <c:numCache>
                <c:formatCode>0%</c:formatCode>
                <c:ptCount val="11"/>
                <c:pt idx="0">
                  <c:v>0.43144863266814487</c:v>
                </c:pt>
                <c:pt idx="1">
                  <c:v>0.43175843160820249</c:v>
                </c:pt>
                <c:pt idx="2">
                  <c:v>0.38637285934583232</c:v>
                </c:pt>
                <c:pt idx="3">
                  <c:v>0.39193156349632247</c:v>
                </c:pt>
                <c:pt idx="4">
                  <c:v>0.4436103005750871</c:v>
                </c:pt>
                <c:pt idx="5">
                  <c:v>0.54131598179975005</c:v>
                </c:pt>
                <c:pt idx="6">
                  <c:v>0.54537081454475678</c:v>
                </c:pt>
                <c:pt idx="7">
                  <c:v>0.5516009482154185</c:v>
                </c:pt>
                <c:pt idx="8">
                  <c:v>0.54647416616536326</c:v>
                </c:pt>
                <c:pt idx="9">
                  <c:v>0.57819270563563552</c:v>
                </c:pt>
                <c:pt idx="10">
                  <c:v>0.67306048363487325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DC8-46B4-BA47-EA58B69469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6247336"/>
        <c:axId val="721055408"/>
      </c:lineChart>
      <c:dateAx>
        <c:axId val="726247336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1055408"/>
        <c:crosses val="autoZero"/>
        <c:auto val="1"/>
        <c:lblOffset val="100"/>
        <c:baseTimeUnit val="days"/>
      </c:dateAx>
      <c:valAx>
        <c:axId val="721055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6247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b="1"/>
              <a:t>ATESTMED</a:t>
            </a:r>
            <a:r>
              <a:rPr lang="pt-BR" b="1" baseline="0"/>
              <a:t> como proporção dos exames iniciais (AX1) - agosto a outubro/2022</a:t>
            </a:r>
            <a:endParaRPr lang="pt-BR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Planilha3!$C$2:$M$2</c:f>
              <c:numCache>
                <c:formatCode>d\-mmm</c:formatCode>
                <c:ptCount val="11"/>
                <c:pt idx="0">
                  <c:v>44788</c:v>
                </c:pt>
                <c:pt idx="1">
                  <c:v>44795</c:v>
                </c:pt>
                <c:pt idx="2">
                  <c:v>44802</c:v>
                </c:pt>
                <c:pt idx="3">
                  <c:v>44809</c:v>
                </c:pt>
                <c:pt idx="4">
                  <c:v>44816</c:v>
                </c:pt>
                <c:pt idx="5">
                  <c:v>44823</c:v>
                </c:pt>
                <c:pt idx="6">
                  <c:v>44830</c:v>
                </c:pt>
                <c:pt idx="7">
                  <c:v>44837</c:v>
                </c:pt>
                <c:pt idx="8">
                  <c:v>44844</c:v>
                </c:pt>
                <c:pt idx="9">
                  <c:v>44851</c:v>
                </c:pt>
                <c:pt idx="10">
                  <c:v>44858</c:v>
                </c:pt>
              </c:numCache>
            </c:numRef>
          </c:cat>
          <c:val>
            <c:numRef>
              <c:f>Planilha3!$C$7:$M$7</c:f>
              <c:numCache>
                <c:formatCode>#,#00%</c:formatCode>
                <c:ptCount val="11"/>
                <c:pt idx="0">
                  <c:v>0.15139860732256916</c:v>
                </c:pt>
                <c:pt idx="1">
                  <c:v>0.1434070591861899</c:v>
                </c:pt>
                <c:pt idx="2">
                  <c:v>0.14635336160074874</c:v>
                </c:pt>
                <c:pt idx="3">
                  <c:v>0.15194930147840216</c:v>
                </c:pt>
                <c:pt idx="4">
                  <c:v>0.15523070901298358</c:v>
                </c:pt>
                <c:pt idx="5">
                  <c:v>0.16772861808354869</c:v>
                </c:pt>
                <c:pt idx="6">
                  <c:v>0.17976001811184061</c:v>
                </c:pt>
                <c:pt idx="7">
                  <c:v>0.18956355760725854</c:v>
                </c:pt>
                <c:pt idx="8">
                  <c:v>0.19217928190370051</c:v>
                </c:pt>
                <c:pt idx="9">
                  <c:v>0.19802740462933038</c:v>
                </c:pt>
                <c:pt idx="10">
                  <c:v>0.20172633888501046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280-42FE-AD98-8E7ABF3509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7899624"/>
        <c:axId val="777898312"/>
      </c:lineChart>
      <c:dateAx>
        <c:axId val="777899624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77898312"/>
        <c:crosses val="autoZero"/>
        <c:auto val="1"/>
        <c:lblOffset val="100"/>
        <c:baseTimeUnit val="days"/>
      </c:dateAx>
      <c:valAx>
        <c:axId val="77789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77899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b="1"/>
              <a:t>Motivos de não conformidade</a:t>
            </a:r>
          </a:p>
        </c:rich>
      </c:tx>
      <c:layout>
        <c:manualLayout>
          <c:xMode val="edge"/>
          <c:yMode val="edge"/>
          <c:x val="7.1798758650690214E-2"/>
          <c:y val="5.22875734195439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92B-43B1-867D-968F4E3BAAB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92B-43B1-867D-968F4E3BAAB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92B-43B1-867D-968F4E3BAAB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92B-43B1-867D-968F4E3BAAB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92B-43B1-867D-968F4E3BAAB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92B-43B1-867D-968F4E3BAAB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92B-43B1-867D-968F4E3BAABF}"/>
              </c:ext>
            </c:extLst>
          </c:dPt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192B-43B1-867D-968F4E3BAABF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192B-43B1-867D-968F4E3BAA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Planilha4!$B$12:$B$18</c:f>
              <c:strCache>
                <c:ptCount val="7"/>
                <c:pt idx="0">
                  <c:v>Atestado/relatório não anexado</c:v>
                </c:pt>
                <c:pt idx="1">
                  <c:v>Sem CID ou informação da doença</c:v>
                </c:pt>
                <c:pt idx="2">
                  <c:v>Sem condições de análise (rasura, erro grosseiro, sem data de emissão ou dados do segurado/médico)</c:v>
                </c:pt>
                <c:pt idx="3">
                  <c:v>Sem informação do período de repouso</c:v>
                </c:pt>
                <c:pt idx="4">
                  <c:v>Data de início do repouso maior que a data de emissão</c:v>
                </c:pt>
                <c:pt idx="5">
                  <c:v>Data de emissão superior a 30 dias da DER</c:v>
                </c:pt>
                <c:pt idx="6">
                  <c:v>Não especificado</c:v>
                </c:pt>
              </c:strCache>
            </c:strRef>
          </c:cat>
          <c:val>
            <c:numRef>
              <c:f>Planilha4!$D$12:$D$18</c:f>
              <c:numCache>
                <c:formatCode>#,#00%</c:formatCode>
                <c:ptCount val="7"/>
                <c:pt idx="0">
                  <c:v>4.7725278484213034E-2</c:v>
                </c:pt>
                <c:pt idx="1">
                  <c:v>5.5919927423072918E-2</c:v>
                </c:pt>
                <c:pt idx="2">
                  <c:v>0.20241229048617618</c:v>
                </c:pt>
                <c:pt idx="3">
                  <c:v>0.25094067431103972</c:v>
                </c:pt>
                <c:pt idx="4">
                  <c:v>4.4616963369473071E-3</c:v>
                </c:pt>
                <c:pt idx="5">
                  <c:v>0.28068531655735512</c:v>
                </c:pt>
                <c:pt idx="6">
                  <c:v>0.15785481640119572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92B-43B1-867D-968F4E3BAA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823875292063138"/>
          <c:y val="5.2577282006415878E-2"/>
          <c:w val="0.45509451620055064"/>
          <c:h val="0.930853405406364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72683-BB6C-40E3-AF31-5C08855255DC}" type="datetimeFigureOut">
              <a:rPr lang="pt-BR" smtClean="0"/>
              <a:t>01/11/2022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788DB-C15A-46D6-9E55-5C7F99CA995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804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479BA-6AA5-43D2-B090-CDAE88B4DB65}" type="datetimeFigureOut">
              <a:rPr lang="pt-BR" smtClean="0"/>
              <a:t>01/11/2022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1040" y="4474052"/>
            <a:ext cx="5608320" cy="36608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83001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70938" y="883001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965B5-E836-4CDD-AF03-70C1D4D4153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8617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1353162"/>
            <a:ext cx="7768492" cy="23435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3"/>
          <p:cNvCxnSpPr/>
          <p:nvPr userDrawn="1"/>
        </p:nvCxnSpPr>
        <p:spPr>
          <a:xfrm>
            <a:off x="609601" y="3819773"/>
            <a:ext cx="776849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 userDrawn="1"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609600" y="3966955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0"/>
          </p:nvPr>
        </p:nvSpPr>
        <p:spPr>
          <a:xfrm>
            <a:off x="609600" y="5124150"/>
            <a:ext cx="5386917" cy="254949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1"/>
          </p:nvPr>
        </p:nvSpPr>
        <p:spPr>
          <a:xfrm>
            <a:off x="609600" y="6289140"/>
            <a:ext cx="5386917" cy="254949"/>
          </a:xfrm>
        </p:spPr>
        <p:txBody>
          <a:bodyPr anchor="t">
            <a:noAutofit/>
          </a:bodyPr>
          <a:lstStyle>
            <a:lvl1pPr marL="0" indent="0">
              <a:buNone/>
              <a:defRPr sz="1600" b="0" i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E4D7341-00DB-42E4-8EC4-6A597AF604F4}"/>
              </a:ext>
            </a:extLst>
          </p:cNvPr>
          <p:cNvSpPr txBox="1"/>
          <p:nvPr userDrawn="1"/>
        </p:nvSpPr>
        <p:spPr>
          <a:xfrm>
            <a:off x="9231923" y="6359423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653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11/1/2022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69F413B5-CAC7-4D38-8374-2D5C83362496}"/>
              </a:ext>
            </a:extLst>
          </p:cNvPr>
          <p:cNvSpPr txBox="1"/>
          <p:nvPr userDrawn="1"/>
        </p:nvSpPr>
        <p:spPr>
          <a:xfrm>
            <a:off x="6452902" y="5111496"/>
            <a:ext cx="2573217" cy="5318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F39C1EF6-6E25-45FC-B444-5B02D8636C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0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cxnSp>
        <p:nvCxnSpPr>
          <p:cNvPr id="13" name="Conector reto 12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11/1/2022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B4BA6BD-E94D-4BB5-9E61-00F43ABF28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5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cxnSp>
        <p:nvCxnSpPr>
          <p:cNvPr id="11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11/1/2022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2" name="Imagem 2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2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16EEE61-42BD-4000-BC87-CAF4EC7503A8}"/>
              </a:ext>
            </a:extLst>
          </p:cNvPr>
          <p:cNvSpPr/>
          <p:nvPr userDrawn="1"/>
        </p:nvSpPr>
        <p:spPr>
          <a:xfrm>
            <a:off x="1" y="-8793"/>
            <a:ext cx="5574322" cy="3727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2499AF4-0AC6-4FD9-8058-20636FB2028C}"/>
              </a:ext>
            </a:extLst>
          </p:cNvPr>
          <p:cNvSpPr/>
          <p:nvPr userDrawn="1"/>
        </p:nvSpPr>
        <p:spPr>
          <a:xfrm>
            <a:off x="3141786" y="5627076"/>
            <a:ext cx="5372100" cy="12309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Triângulo Retângulo 2">
            <a:extLst>
              <a:ext uri="{FF2B5EF4-FFF2-40B4-BE49-F238E27FC236}">
                <a16:creationId xmlns:a16="http://schemas.microsoft.com/office/drawing/2014/main" id="{44604364-F979-4C01-9203-7F0DDE030B0C}"/>
              </a:ext>
            </a:extLst>
          </p:cNvPr>
          <p:cNvSpPr/>
          <p:nvPr userDrawn="1"/>
        </p:nvSpPr>
        <p:spPr>
          <a:xfrm rot="5400000">
            <a:off x="7146678" y="-1915256"/>
            <a:ext cx="3130063" cy="696057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Triângulo Retângulo 7">
            <a:extLst>
              <a:ext uri="{FF2B5EF4-FFF2-40B4-BE49-F238E27FC236}">
                <a16:creationId xmlns:a16="http://schemas.microsoft.com/office/drawing/2014/main" id="{603C4B02-319D-4A7C-9C76-A819971EB76B}"/>
              </a:ext>
            </a:extLst>
          </p:cNvPr>
          <p:cNvSpPr/>
          <p:nvPr userDrawn="1"/>
        </p:nvSpPr>
        <p:spPr>
          <a:xfrm rot="5400000">
            <a:off x="1222130" y="2479432"/>
            <a:ext cx="3130063" cy="557432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Triângulo Retângulo 8">
            <a:extLst>
              <a:ext uri="{FF2B5EF4-FFF2-40B4-BE49-F238E27FC236}">
                <a16:creationId xmlns:a16="http://schemas.microsoft.com/office/drawing/2014/main" id="{B38BAD9C-39BB-4D6E-8542-802CAB04490C}"/>
              </a:ext>
            </a:extLst>
          </p:cNvPr>
          <p:cNvSpPr/>
          <p:nvPr userDrawn="1"/>
        </p:nvSpPr>
        <p:spPr>
          <a:xfrm rot="5400000">
            <a:off x="7779725" y="-1273418"/>
            <a:ext cx="3138856" cy="568569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FC51BAF-D269-44C4-8CA7-1927AB48BE92}"/>
              </a:ext>
            </a:extLst>
          </p:cNvPr>
          <p:cNvSpPr/>
          <p:nvPr userDrawn="1"/>
        </p:nvSpPr>
        <p:spPr>
          <a:xfrm>
            <a:off x="3774831" y="1752601"/>
            <a:ext cx="2731476" cy="1377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090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246206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331DB57C-0CBF-3049-B4D4-DDB653D1F03D}" type="datetimeFigureOut">
              <a:rPr lang="en-US" smtClean="0"/>
              <a:pPr/>
              <a:t>11/1/2022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0564" y="6246206"/>
            <a:ext cx="59631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0851" y="6246206"/>
            <a:ext cx="750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41A179C-9CFB-5A4D-8467-2F39C5D5814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4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inss/pt-br/assuntos/inssfacilitapedido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>
                <a:cs typeface="Arial" panose="020B0604020202020204" pitchFamily="34" charset="0"/>
              </a:rPr>
              <a:t>ATESTMED</a:t>
            </a:r>
            <a:endParaRPr lang="pt-BR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r>
              <a:rPr lang="pt-BR" i="0" dirty="0"/>
              <a:t>Novembro de 2022</a:t>
            </a:r>
            <a:endParaRPr lang="pt-BR" i="0" dirty="0">
              <a:latin typeface="+mj-l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AE9A2E6-0E17-44DE-ADC3-94D5ADCB1EEC}"/>
              </a:ext>
            </a:extLst>
          </p:cNvPr>
          <p:cNvSpPr txBox="1"/>
          <p:nvPr/>
        </p:nvSpPr>
        <p:spPr>
          <a:xfrm>
            <a:off x="609601" y="4021584"/>
            <a:ext cx="6883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EVOLUÇÃO E DESAFIOS</a:t>
            </a:r>
          </a:p>
        </p:txBody>
      </p:sp>
    </p:spTree>
    <p:extLst>
      <p:ext uri="{BB962C8B-B14F-4D97-AF65-F5344CB8AC3E}">
        <p14:creationId xmlns:p14="http://schemas.microsoft.com/office/powerpoint/2010/main" val="357420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C8EA0-E613-43F1-9D02-646012703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1 – Breve histórico (1/3)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D5CDD6-3B50-499A-9C5C-E8F84B08B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dirty="0"/>
              <a:t>Lei nº 13.982, de 02/04/2020 (análise de conformidade – ATESTMED): </a:t>
            </a:r>
          </a:p>
          <a:p>
            <a:pPr lvl="1" algn="just"/>
            <a:r>
              <a:rPr lang="pt-BR" sz="2000" dirty="0"/>
              <a:t>Autorizou o INSS a antecipar 1 SM aos requerentes de auxílio por incapacidade temporária, mediante apresentação de documentação médica, pelo período de 3 meses, prorrogável por igual período;</a:t>
            </a:r>
          </a:p>
          <a:p>
            <a:pPr lvl="1" algn="just"/>
            <a:r>
              <a:rPr lang="pt-BR" sz="2000" dirty="0"/>
              <a:t>1,4 milhão de antecipações realizadas, convertidas em benefício definitivo (isto é, a perícia de confirmação foi dispensada).</a:t>
            </a:r>
          </a:p>
          <a:p>
            <a:pPr algn="just"/>
            <a:r>
              <a:rPr lang="pt-BR" sz="2400" dirty="0"/>
              <a:t>Persistência da pandemia de Covid-19 induziu a administração a promover inovações no atendimento;</a:t>
            </a:r>
          </a:p>
          <a:p>
            <a:pPr lvl="1" algn="just"/>
            <a:r>
              <a:rPr lang="pt-BR" sz="2000" dirty="0"/>
              <a:t>Análise documental - DOCMED;</a:t>
            </a:r>
          </a:p>
          <a:p>
            <a:pPr lvl="1" algn="just"/>
            <a:r>
              <a:rPr lang="pt-BR" sz="2000" dirty="0"/>
              <a:t>Experiência-piloto da Perícia Médica com Uso da Teleavaliação – PMUT;</a:t>
            </a:r>
          </a:p>
          <a:p>
            <a:pPr lvl="1" algn="just"/>
            <a:r>
              <a:rPr lang="pt-BR" sz="2000" dirty="0"/>
              <a:t>Novo ATESTMED;</a:t>
            </a:r>
          </a:p>
        </p:txBody>
      </p:sp>
      <p:cxnSp>
        <p:nvCxnSpPr>
          <p:cNvPr id="7" name="Conexão reta 6">
            <a:extLst>
              <a:ext uri="{FF2B5EF4-FFF2-40B4-BE49-F238E27FC236}">
                <a16:creationId xmlns:a16="http://schemas.microsoft.com/office/drawing/2014/main" id="{9F27A161-81EA-4E9F-91D7-D72D90489596}"/>
              </a:ext>
            </a:extLst>
          </p:cNvPr>
          <p:cNvCxnSpPr/>
          <p:nvPr/>
        </p:nvCxnSpPr>
        <p:spPr>
          <a:xfrm>
            <a:off x="1400175" y="5584438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043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C8EA0-E613-43F1-9D02-646012703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1 – Breve histórico (2/3)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D5CDD6-3B50-499A-9C5C-E8F84B08B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>
            <a:normAutofit lnSpcReduction="10000"/>
          </a:bodyPr>
          <a:lstStyle/>
          <a:p>
            <a:pPr algn="just"/>
            <a:r>
              <a:rPr lang="pt-BR" sz="2400" dirty="0">
                <a:latin typeface="Calibri (Títulos)"/>
              </a:rPr>
              <a:t>A Lei nº 14.131, de 30/03/2021 (DOCMED):</a:t>
            </a:r>
          </a:p>
          <a:p>
            <a:pPr lvl="1" algn="just"/>
            <a:r>
              <a:rPr lang="pt-BR" sz="2000" dirty="0">
                <a:latin typeface="Calibri (Títulos)"/>
              </a:rPr>
              <a:t>Autorizou o INSS a conceder o benefício de auxílio por incapacidade temporária mediante análise documental até 31/12/2021;</a:t>
            </a:r>
          </a:p>
          <a:p>
            <a:pPr lvl="1" algn="just"/>
            <a:r>
              <a:rPr lang="pt-BR" sz="2000" dirty="0">
                <a:latin typeface="Calibri (Títulos)"/>
              </a:rPr>
              <a:t>390,5 mil análises concluídas no período.</a:t>
            </a:r>
          </a:p>
          <a:p>
            <a:pPr algn="just"/>
            <a:r>
              <a:rPr lang="pt-BR" sz="2400" dirty="0">
                <a:latin typeface="Calibri (Títulos)"/>
              </a:rPr>
              <a:t>Experiência-piloto da Perícia Médica com Uso da Teleavaliação – PMUT:</a:t>
            </a:r>
          </a:p>
          <a:p>
            <a:pPr lvl="1" algn="just"/>
            <a:r>
              <a:rPr lang="pt-BR" sz="2000" dirty="0">
                <a:latin typeface="Calibri (Títulos)"/>
              </a:rPr>
              <a:t>Medida Cautelar TC 033.778/2020-5, referendada pelo Acórdão nº 2597/2020 - TCU - Plenário;</a:t>
            </a:r>
          </a:p>
          <a:p>
            <a:pPr lvl="1" algn="just"/>
            <a:r>
              <a:rPr lang="pt-BR" sz="2000" dirty="0">
                <a:latin typeface="Calibri (Títulos)"/>
              </a:rPr>
              <a:t>10 municípios - ACT com INSS: Francisco Morato/SP, Minas Novas/MG, Vassouras/RJ, Santo Augusto/RS, Olho D’água das Flores/AL, Corrente/PI, Brotas de Macaúbas/BA, Pedro Gomes/MS, Ji-Paraná/RO e Lábrea-AM.</a:t>
            </a:r>
          </a:p>
          <a:p>
            <a:pPr lvl="1" algn="just"/>
            <a:r>
              <a:rPr lang="pt-BR" sz="2000" dirty="0">
                <a:latin typeface="Calibri (Títulos)"/>
              </a:rPr>
              <a:t>Período: 11/02/2022 a 30/06/2022;</a:t>
            </a:r>
          </a:p>
          <a:p>
            <a:pPr lvl="1" algn="just"/>
            <a:r>
              <a:rPr lang="pt-BR" sz="2000" dirty="0">
                <a:latin typeface="Calibri (Títulos)"/>
              </a:rPr>
              <a:t>550 agendamentos e 509 atendimentos, sendo 484 concluídos via teleatendimento e 25 encaminhados para análise presencial;</a:t>
            </a:r>
          </a:p>
          <a:p>
            <a:pPr lvl="1" algn="just"/>
            <a:r>
              <a:rPr lang="pt-BR" sz="2000" dirty="0">
                <a:latin typeface="Calibri (Títulos)"/>
              </a:rPr>
              <a:t>Alguns desafios identificados (estrutura física, logística e RH).</a:t>
            </a:r>
          </a:p>
        </p:txBody>
      </p:sp>
      <p:cxnSp>
        <p:nvCxnSpPr>
          <p:cNvPr id="7" name="Conexão reta 6">
            <a:extLst>
              <a:ext uri="{FF2B5EF4-FFF2-40B4-BE49-F238E27FC236}">
                <a16:creationId xmlns:a16="http://schemas.microsoft.com/office/drawing/2014/main" id="{9F27A161-81EA-4E9F-91D7-D72D90489596}"/>
              </a:ext>
            </a:extLst>
          </p:cNvPr>
          <p:cNvCxnSpPr/>
          <p:nvPr/>
        </p:nvCxnSpPr>
        <p:spPr>
          <a:xfrm>
            <a:off x="1400175" y="5584438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310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C8EA0-E613-43F1-9D02-646012703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1 – Breve histórico (3/3)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D5CDD6-3B50-499A-9C5C-E8F84B08B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dirty="0"/>
              <a:t>Medida Provisória nº 1.113, de 20/04/2022 (convertida na Lei nº 14.441, de 02/09/2022): </a:t>
            </a:r>
          </a:p>
          <a:p>
            <a:pPr lvl="1" algn="just"/>
            <a:r>
              <a:rPr lang="pt-BR" sz="2000" dirty="0"/>
              <a:t>Autorizou a substituição do parecer conclusivo da perícia por análise de documentos médicos, de acordo com as regras que o MTP estabelecer; </a:t>
            </a:r>
          </a:p>
          <a:p>
            <a:pPr lvl="1" algn="just"/>
            <a:r>
              <a:rPr lang="pt-BR" sz="2000" dirty="0"/>
              <a:t>Já recebemos mais de 200 mil requerimentos em menos de 3 meses;</a:t>
            </a:r>
          </a:p>
          <a:p>
            <a:pPr lvl="1" algn="just"/>
            <a:r>
              <a:rPr lang="pt-BR" sz="2000" dirty="0"/>
              <a:t>Acompanhamento semanal para realizar ajustes de forma tempestiva (por exemplo, pendências de pós-perícia);</a:t>
            </a:r>
          </a:p>
          <a:p>
            <a:pPr lvl="1" algn="just"/>
            <a:r>
              <a:rPr lang="pt-BR" sz="2000" dirty="0"/>
              <a:t>Tem nos ajudado a reduzir a fila da perícia gradativamente;</a:t>
            </a:r>
          </a:p>
          <a:p>
            <a:pPr lvl="1" algn="just"/>
            <a:r>
              <a:rPr lang="pt-BR" sz="2000" dirty="0"/>
              <a:t>É uma ferramenta de gestão da fila da perícia médica bastante interessante, capaz de controlar situações extremas (acumulação de requerimentos em função de paralisação).</a:t>
            </a:r>
          </a:p>
          <a:p>
            <a:pPr lvl="1" algn="just"/>
            <a:endParaRPr lang="pt-BR" sz="2400" dirty="0"/>
          </a:p>
        </p:txBody>
      </p:sp>
      <p:cxnSp>
        <p:nvCxnSpPr>
          <p:cNvPr id="7" name="Conexão reta 6">
            <a:extLst>
              <a:ext uri="{FF2B5EF4-FFF2-40B4-BE49-F238E27FC236}">
                <a16:creationId xmlns:a16="http://schemas.microsoft.com/office/drawing/2014/main" id="{9F27A161-81EA-4E9F-91D7-D72D90489596}"/>
              </a:ext>
            </a:extLst>
          </p:cNvPr>
          <p:cNvCxnSpPr/>
          <p:nvPr/>
        </p:nvCxnSpPr>
        <p:spPr>
          <a:xfrm>
            <a:off x="1400175" y="5584438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2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E8E17E4-D8BA-5DB6-357E-F524F9FB47A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2381117" y="1981371"/>
            <a:ext cx="6999487" cy="451543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F6C8EA0-E613-43F1-9D02-646012703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2 – ATESTMED (1/3)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4D5CDD6-3B50-499A-9C5C-E8F84B08B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dirty="0"/>
              <a:t>Concessão por até 90 dias, desde que CEP esteja associado a uma unidade com TMEA acima de 30 dias;</a:t>
            </a:r>
          </a:p>
          <a:p>
            <a:pPr algn="just"/>
            <a:r>
              <a:rPr lang="pt-BR" sz="2400" dirty="0"/>
              <a:t>Válido para requerimentos novos ou agendamentos já existentes;</a:t>
            </a:r>
          </a:p>
          <a:p>
            <a:pPr algn="just"/>
            <a:r>
              <a:rPr lang="pt-BR" sz="2400" dirty="0"/>
              <a:t>Tutorial no site: </a:t>
            </a:r>
            <a:r>
              <a:rPr lang="pt-BR" sz="2400" dirty="0">
                <a:hlinkClick r:id="rId3"/>
              </a:rPr>
              <a:t>https://www.gov.br/inss/pt-br/assuntos/inssfacilitapedido</a:t>
            </a:r>
            <a:r>
              <a:rPr lang="pt-BR" sz="2400" dirty="0"/>
              <a:t> </a:t>
            </a:r>
          </a:p>
          <a:p>
            <a:pPr algn="just"/>
            <a:r>
              <a:rPr lang="pt-BR" sz="2400" dirty="0"/>
              <a:t>Requerimento direto no Meu INSS – aplicativo ou web:</a:t>
            </a:r>
          </a:p>
          <a:p>
            <a:pPr lvl="1" algn="just"/>
            <a:r>
              <a:rPr lang="pt-BR" sz="2000" dirty="0"/>
              <a:t>Benefício por incapacidade &gt; BI temporária (auxílio-doença);</a:t>
            </a:r>
          </a:p>
          <a:p>
            <a:pPr lvl="1" algn="just"/>
            <a:r>
              <a:rPr lang="pt-BR" sz="2000" dirty="0"/>
              <a:t>Necessário login no gov.br (objetivo é evitar fraudes); </a:t>
            </a:r>
          </a:p>
          <a:p>
            <a:pPr lvl="1" algn="just"/>
            <a:r>
              <a:rPr lang="pt-BR" sz="2000" dirty="0"/>
              <a:t>Preencher informações e anexar documentos (dados essenciais apenas).</a:t>
            </a:r>
          </a:p>
          <a:p>
            <a:pPr lvl="1" algn="just"/>
            <a:endParaRPr lang="pt-BR" sz="2000" dirty="0"/>
          </a:p>
          <a:p>
            <a:pPr lvl="1" algn="just"/>
            <a:endParaRPr lang="pt-BR" sz="2400" dirty="0"/>
          </a:p>
        </p:txBody>
      </p:sp>
      <p:cxnSp>
        <p:nvCxnSpPr>
          <p:cNvPr id="7" name="Conexão reta 6">
            <a:extLst>
              <a:ext uri="{FF2B5EF4-FFF2-40B4-BE49-F238E27FC236}">
                <a16:creationId xmlns:a16="http://schemas.microsoft.com/office/drawing/2014/main" id="{9F27A161-81EA-4E9F-91D7-D72D90489596}"/>
              </a:ext>
            </a:extLst>
          </p:cNvPr>
          <p:cNvCxnSpPr/>
          <p:nvPr/>
        </p:nvCxnSpPr>
        <p:spPr>
          <a:xfrm>
            <a:off x="1400175" y="5584438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103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4B2700-1D32-5250-BEBB-0AC8F22CE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2 – ATESTMED (2/3)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1A836F-A054-2BE2-BC9C-D73AF518F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Atributos necessários da documentação médica:</a:t>
            </a:r>
          </a:p>
          <a:p>
            <a:endParaRPr lang="pt-BR" dirty="0"/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Art. 3º A concessão do benefício de auxílio por incapacidade temporária por meio de análise documental ficará condicionada à apresentação de atestado ou laudo médico, legível e sem rasuras, contendo os seguintes elementos:</a:t>
            </a:r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I - nome completo do requerente;</a:t>
            </a:r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II - data de emissão do documento médico, a qual não poderá ser superior a 30 (trinta) dias da data de entrada do requerimento;</a:t>
            </a:r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III - informações sobre a doença ou CID;</a:t>
            </a:r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IV - assinatura do profissional emitente e carimbo de identificação, com registro do Conselho de Classe, que poderão ser eletrônicos ou digitais, desde que respeitados os parâmetros estabelecidos pela legislação vigente; e</a:t>
            </a:r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V - a data de início do repouso e o prazo estimado necessário;</a:t>
            </a:r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§ 1º A emissão ou a apresentação de atestado falso ou que contenha informação falsa configura crime de falsidade documental e sujeitará os responsáveis às sanções penais e ao ressarcimento dos valores indevidamente recebidos.</a:t>
            </a:r>
          </a:p>
          <a:p>
            <a:pPr marL="400050" lvl="1" indent="0" algn="just">
              <a:buNone/>
            </a:pPr>
            <a:r>
              <a:rPr lang="pt-BR" sz="1800" b="0" i="1" dirty="0">
                <a:effectLst/>
                <a:latin typeface="Calibri (Títulos)"/>
              </a:rPr>
              <a:t>§ 2º A análise dos documentos apresentados será realizada pela Perícia Médica Federal.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8611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308DA-8675-429E-85D4-EBA577924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2 – ATESTMED (3/3)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AFF9F5-73CC-4EA5-A24B-5BED80B00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pt-BR" sz="2200" dirty="0"/>
              <a:t> </a:t>
            </a:r>
            <a:endParaRPr lang="pt-BR" sz="1800" dirty="0"/>
          </a:p>
        </p:txBody>
      </p: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86151DAE-88B4-40FD-846F-BE5F4CDC5E8C}"/>
              </a:ext>
            </a:extLst>
          </p:cNvPr>
          <p:cNvSpPr txBox="1">
            <a:spLocks/>
          </p:cNvSpPr>
          <p:nvPr/>
        </p:nvSpPr>
        <p:spPr>
          <a:xfrm>
            <a:off x="609600" y="166348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/>
              <a:buChar char="•"/>
              <a:tabLst>
                <a:tab pos="457200" algn="l"/>
              </a:tabLst>
            </a:pPr>
            <a:r>
              <a:rPr lang="pt-BR" sz="2600" dirty="0"/>
              <a:t>Crescimento dos requerimentos/análises e redução das pendências administrativas: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/>
              <a:buChar char="•"/>
              <a:tabLst>
                <a:tab pos="457200" algn="l"/>
              </a:tabLst>
            </a:pPr>
            <a:endParaRPr lang="pt-BR" sz="26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pt-BR" sz="1600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9E2E9204-A001-ECB6-1B85-4D91D81B5C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8220945"/>
              </p:ext>
            </p:extLst>
          </p:nvPr>
        </p:nvGraphicFramePr>
        <p:xfrm>
          <a:off x="867052" y="2828487"/>
          <a:ext cx="4956699" cy="3424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DA53A3B2-B911-B3BF-8D82-DB7E1FFD26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3916747"/>
              </p:ext>
            </p:extLst>
          </p:nvPr>
        </p:nvGraphicFramePr>
        <p:xfrm>
          <a:off x="6252841" y="2828486"/>
          <a:ext cx="4775170" cy="3424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3497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6308DA-8675-429E-85D4-EBA577924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3 – Desafios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AFF9F5-73CC-4EA5-A24B-5BED80B00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pt-BR" sz="2200" dirty="0"/>
              <a:t> </a:t>
            </a:r>
            <a:endParaRPr lang="pt-BR" sz="1800" dirty="0"/>
          </a:p>
        </p:txBody>
      </p: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86151DAE-88B4-40FD-846F-BE5F4CDC5E8C}"/>
              </a:ext>
            </a:extLst>
          </p:cNvPr>
          <p:cNvSpPr txBox="1">
            <a:spLocks/>
          </p:cNvSpPr>
          <p:nvPr/>
        </p:nvSpPr>
        <p:spPr>
          <a:xfrm>
            <a:off x="609600" y="166348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/>
              <a:buChar char="•"/>
              <a:tabLst>
                <a:tab pos="457200" algn="l"/>
              </a:tabLst>
            </a:pPr>
            <a:r>
              <a:rPr lang="pt-BR" dirty="0"/>
              <a:t>Aumentar a entrada de requerimentos via ATESTMED e melhorar a qualidade dos atestados: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CCD360F6-A179-3830-30E7-1FA049F169BF}"/>
              </a:ext>
            </a:extLst>
          </p:cNvPr>
          <p:cNvGraphicFramePr>
            <a:graphicFrameLocks/>
          </p:cNvGraphicFramePr>
          <p:nvPr/>
        </p:nvGraphicFramePr>
        <p:xfrm>
          <a:off x="895927" y="2908191"/>
          <a:ext cx="4995863" cy="3148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48807AFC-C6BD-C643-6779-0283CFCC4F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138825"/>
              </p:ext>
            </p:extLst>
          </p:nvPr>
        </p:nvGraphicFramePr>
        <p:xfrm>
          <a:off x="6096000" y="2898666"/>
          <a:ext cx="5710238" cy="3157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10656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196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18453</TotalTime>
  <Words>753</Words>
  <Application>Microsoft Office PowerPoint</Application>
  <PresentationFormat>Widescreen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(Títulos)</vt:lpstr>
      <vt:lpstr>Segoe UI</vt:lpstr>
      <vt:lpstr>Office Theme</vt:lpstr>
      <vt:lpstr>ATESTMED</vt:lpstr>
      <vt:lpstr>1 – Breve histórico (1/3)</vt:lpstr>
      <vt:lpstr>1 – Breve histórico (2/3)</vt:lpstr>
      <vt:lpstr>1 – Breve histórico (3/3)</vt:lpstr>
      <vt:lpstr>2 – ATESTMED (1/3)</vt:lpstr>
      <vt:lpstr>2 – ATESTMED (2/3)</vt:lpstr>
      <vt:lpstr>2 – ATESTMED (3/3)</vt:lpstr>
      <vt:lpstr>3 – Desafios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Bernardo Patta Schettini - SPREV</cp:lastModifiedBy>
  <cp:revision>786</cp:revision>
  <cp:lastPrinted>2021-08-24T21:01:50Z</cp:lastPrinted>
  <dcterms:created xsi:type="dcterms:W3CDTF">2019-04-16T21:42:30Z</dcterms:created>
  <dcterms:modified xsi:type="dcterms:W3CDTF">2022-11-02T01:39:04Z</dcterms:modified>
</cp:coreProperties>
</file>